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63" r:id="rId2"/>
    <p:sldId id="259" r:id="rId3"/>
    <p:sldId id="287" r:id="rId4"/>
    <p:sldId id="288" r:id="rId5"/>
    <p:sldId id="289" r:id="rId6"/>
    <p:sldId id="290" r:id="rId7"/>
    <p:sldId id="291" r:id="rId8"/>
    <p:sldId id="293" r:id="rId9"/>
    <p:sldId id="292" r:id="rId10"/>
    <p:sldId id="294" r:id="rId11"/>
    <p:sldId id="295" r:id="rId12"/>
    <p:sldId id="296" r:id="rId13"/>
    <p:sldId id="298" r:id="rId14"/>
    <p:sldId id="299" r:id="rId15"/>
    <p:sldId id="310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án EPH" initials="SE" lastIdx="1" clrIdx="0">
    <p:extLst>
      <p:ext uri="{19B8F6BF-5375-455C-9EA6-DF929625EA0E}">
        <p15:presenceInfo xmlns:p15="http://schemas.microsoft.com/office/powerpoint/2012/main" userId="4e08e489bdbb59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7449" autoAdjust="0"/>
  </p:normalViewPr>
  <p:slideViewPr>
    <p:cSldViewPr snapToGrid="0">
      <p:cViewPr varScale="1">
        <p:scale>
          <a:sx n="143" d="100"/>
          <a:sy n="143" d="100"/>
        </p:scale>
        <p:origin x="12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1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41D12-1BA0-4D16-B253-39E4DA7AD69F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10782-FDC2-4F7C-A018-7A502E5089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3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0E036-A0EF-40EA-AC2B-818A5F8CFC1C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36D52-512B-47DE-BC94-6C88A56CE98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9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22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99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50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70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3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7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3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7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2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38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2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6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 bwMode="ltGray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 bwMode="ltGray"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2"/>
            <p:cNvSpPr>
              <a:spLocks noChangeArrowheads="1"/>
            </p:cNvSpPr>
            <p:nvPr/>
          </p:nvSpPr>
          <p:spPr bwMode="ltGray">
            <a:xfrm flipH="1">
              <a:off x="90458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9" name="Oval 3"/>
            <p:cNvSpPr>
              <a:spLocks noChangeArrowheads="1"/>
            </p:cNvSpPr>
            <p:nvPr/>
          </p:nvSpPr>
          <p:spPr bwMode="ltGray">
            <a:xfrm flipH="1">
              <a:off x="72551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ltGray">
            <a:xfrm flipH="1">
              <a:off x="5464419" y="16002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ltGray">
            <a:xfrm flipH="1">
              <a:off x="5464419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ltGray">
            <a:xfrm flipH="1">
              <a:off x="3732457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ltGray">
            <a:xfrm flipH="1">
              <a:off x="9045819" y="32766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AD9C-B2AB-4742-B9D5-88A1B5443D17}" type="datetime1">
              <a:rPr lang="en-US" smtClean="0"/>
              <a:t>1/17/2021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D6FAA-2408-45A7-869F-2014C214FC1D}" type="datetime1">
              <a:rPr lang="en-US" smtClean="0"/>
              <a:t>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4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00D2-426F-4F92-907F-34BAC1037045}" type="datetime1">
              <a:rPr lang="en-US" smtClean="0"/>
              <a:t>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F0A1930-6C43-4E8F-9426-A3A84C496FC0}" type="datetime1">
              <a:rPr lang="en-US" smtClean="0"/>
              <a:t>1/17/2021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117CD-D39E-4644-9F4A-FCA0A2101615}" type="datetime1">
              <a:rPr lang="en-US" smtClean="0"/>
              <a:t>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0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1651-45E6-4A2C-99B8-82F921298F2D}" type="datetime1">
              <a:rPr lang="en-US" smtClean="0"/>
              <a:t>1/17/2021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06B7-6F8B-402A-A5AA-EC8CCA413C89}" type="datetime1">
              <a:rPr lang="en-US" smtClean="0"/>
              <a:t>1/17/2021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8042-1CDC-4A3A-9348-8618A3117C5A}" type="datetime1">
              <a:rPr lang="en-US" smtClean="0"/>
              <a:t>1/17/2021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7805-3287-4562-914A-E3154CDB99E0}" type="datetime1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338138" indent="-338138"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6D92-D8A0-4DA7-91C7-7D40AE100B92}" type="datetime1">
              <a:rPr lang="en-US" smtClean="0"/>
              <a:t>1/17/2021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6CC7D-996C-4D51-8355-44BC67D378B3}" type="datetime1">
              <a:rPr lang="en-US" smtClean="0"/>
              <a:t>1/17/2021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1860687" y="450998"/>
            <a:ext cx="7620000" cy="1139952"/>
            <a:chOff x="1860687" y="450998"/>
            <a:chExt cx="7620000" cy="1139952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860687" y="450998"/>
              <a:ext cx="7620000" cy="1139952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 userDrawn="1"/>
          </p:nvGrpSpPr>
          <p:grpSpPr>
            <a:xfrm>
              <a:off x="1860687" y="450998"/>
              <a:ext cx="7615237" cy="1106488"/>
              <a:chOff x="1891518" y="519806"/>
              <a:chExt cx="7615237" cy="1106488"/>
            </a:xfrm>
          </p:grpSpPr>
          <p:sp>
            <p:nvSpPr>
              <p:cNvPr id="24" name="Oval 6"/>
              <p:cNvSpPr>
                <a:spLocks noChangeArrowheads="1"/>
              </p:cNvSpPr>
              <p:nvPr/>
            </p:nvSpPr>
            <p:spPr bwMode="hidden">
              <a:xfrm flipH="1">
                <a:off x="5688818" y="519806"/>
                <a:ext cx="1104900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5" name="Oval 7"/>
              <p:cNvSpPr>
                <a:spLocks noChangeArrowheads="1"/>
              </p:cNvSpPr>
              <p:nvPr/>
            </p:nvSpPr>
            <p:spPr bwMode="hidden">
              <a:xfrm flipH="1">
                <a:off x="8403443" y="519806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6" name="Oval 8"/>
              <p:cNvSpPr>
                <a:spLocks noChangeArrowheads="1"/>
              </p:cNvSpPr>
              <p:nvPr/>
            </p:nvSpPr>
            <p:spPr bwMode="hidden">
              <a:xfrm flipH="1">
                <a:off x="1891518" y="521394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7" name="Oval 9"/>
              <p:cNvSpPr>
                <a:spLocks noChangeArrowheads="1"/>
              </p:cNvSpPr>
              <p:nvPr/>
            </p:nvSpPr>
            <p:spPr bwMode="hidden">
              <a:xfrm flipH="1">
                <a:off x="7144555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0E0F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8" name="Oval 10"/>
              <p:cNvSpPr>
                <a:spLocks noChangeArrowheads="1"/>
              </p:cNvSpPr>
              <p:nvPr/>
            </p:nvSpPr>
            <p:spPr bwMode="hidden">
              <a:xfrm flipH="1">
                <a:off x="3178980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0346F80-965E-4784-B7D3-29765BD94027}" type="datetime1">
              <a:rPr lang="en-US" smtClean="0"/>
              <a:t>1/17/2021</a:t>
            </a:fld>
            <a:endParaRPr lang="en-US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0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 cap="none" spc="0">
          <a:ln w="22225">
            <a:solidFill>
              <a:schemeClr val="tx2"/>
            </a:solidFill>
            <a:prstDash val="solid"/>
          </a:ln>
          <a:solidFill>
            <a:schemeClr val="tx2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>
            <a:lumMod val="75000"/>
          </a:schemeClr>
        </a:buClr>
        <a:buSzPct val="70000"/>
        <a:buFont typeface="Wingdings" panose="05000000000000000000" pitchFamily="2" charset="2"/>
        <a:buChar char="¤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" panose="05000000000000000000" pitchFamily="2" charset="2"/>
        <a:buChar char="¤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5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astianEPH/Askme_SystemsTheor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sme.herokuapp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65110" y="1432554"/>
            <a:ext cx="9144000" cy="2387600"/>
          </a:xfrm>
        </p:spPr>
        <p:txBody>
          <a:bodyPr>
            <a:noAutofit/>
          </a:bodyPr>
          <a:lstStyle/>
          <a:p>
            <a:r>
              <a:rPr lang="en-US" dirty="0">
                <a:latin typeface="Anklepants" panose="00000400000000000000" pitchFamily="2" charset="0"/>
              </a:rPr>
              <a:t>Manual de </a:t>
            </a:r>
            <a:br>
              <a:rPr lang="en-US" dirty="0">
                <a:latin typeface="Anklepants" panose="00000400000000000000" pitchFamily="2" charset="0"/>
              </a:rPr>
            </a:br>
            <a:r>
              <a:rPr lang="en-US" dirty="0" err="1">
                <a:latin typeface="Anklepants" panose="00000400000000000000" pitchFamily="2" charset="0"/>
              </a:rPr>
              <a:t>instalaci</a:t>
            </a:r>
            <a:r>
              <a:rPr lang="en-US" dirty="0" err="1">
                <a:latin typeface="Intro " panose="02000000000000000000" pitchFamily="50" charset="0"/>
              </a:rPr>
              <a:t>ó</a:t>
            </a:r>
            <a:r>
              <a:rPr lang="en-US" dirty="0" err="1">
                <a:latin typeface="Anklepants" panose="00000400000000000000" pitchFamily="2" charset="0"/>
              </a:rPr>
              <a:t>n</a:t>
            </a:r>
            <a:endParaRPr lang="en-US" dirty="0">
              <a:latin typeface="Anklepants" panose="00000400000000000000" pitchFamily="2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9243527" y="6382333"/>
            <a:ext cx="2948473" cy="42206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Jellyka CuttyCupcakes" panose="02000500000000000000" pitchFamily="2" charset="0"/>
              </a:rPr>
              <a:t>By </a:t>
            </a:r>
            <a:r>
              <a:rPr lang="es-PE" dirty="0">
                <a:latin typeface="Jellyka CuttyCupcakes" panose="02000500000000000000" pitchFamily="2" charset="0"/>
              </a:rPr>
              <a:t>SebastiánEPH and </a:t>
            </a:r>
            <a:r>
              <a:rPr lang="es-PE" dirty="0" err="1">
                <a:latin typeface="Jellyka CuttyCupcakes" panose="02000500000000000000" pitchFamily="2" charset="0"/>
              </a:rPr>
              <a:t>JosueChuqui</a:t>
            </a:r>
            <a:endParaRPr lang="es-PE" dirty="0">
              <a:latin typeface="Jellyka CuttyCupcakes" panose="020005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E98FD6-D216-4057-BDA7-5413F0561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49" y="990905"/>
            <a:ext cx="4876190" cy="487619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9D27DF3-75DC-4056-8CE6-00670E3E4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6484" y="4142793"/>
            <a:ext cx="3365368" cy="20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66701" y="606042"/>
            <a:ext cx="10515600" cy="4245876"/>
          </a:xfrm>
        </p:spPr>
        <p:txBody>
          <a:bodyPr>
            <a:normAutofit fontScale="92500" lnSpcReduction="20000"/>
          </a:bodyPr>
          <a:lstStyle/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Solo por esta vez, y para evitar posibles problemas, instalaremos todas las librerías que nuestro proyecto necesita, para eso en nuestra consola ejecutaremos la siguiente línea de código:</a:t>
            </a:r>
          </a:p>
          <a:p>
            <a:pPr marL="0" lvl="0" indent="0">
              <a:buNone/>
            </a:pPr>
            <a:r>
              <a:rPr lang="es-PE" sz="2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npm</a:t>
            </a:r>
            <a:r>
              <a:rPr lang="es-PE" sz="21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install</a:t>
            </a:r>
            <a:r>
              <a:rPr lang="es-PE" sz="21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bcryptjs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bootswatch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connect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-flash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express-handlebars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express-mysql-session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express-session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express-validator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firebase-admin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moment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morgan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mysql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notenv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passport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passport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-local timeago.js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dotenv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nodemon</a:t>
            </a:r>
            <a:endParaRPr lang="es-PE" dirty="0"/>
          </a:p>
          <a:p>
            <a:pPr marL="514350" lvl="0" indent="-514350">
              <a:buFont typeface="+mj-lt"/>
              <a:buAutoNum type="arabicPeriod" startAt="6"/>
            </a:pPr>
            <a:r>
              <a:rPr lang="es-PE" dirty="0"/>
              <a:t>Luego nos debe aparecer </a:t>
            </a:r>
            <a:br>
              <a:rPr lang="es-PE" dirty="0"/>
            </a:br>
            <a:r>
              <a:rPr lang="es-PE" dirty="0"/>
              <a:t>un texto diciendo que se </a:t>
            </a:r>
            <a:br>
              <a:rPr lang="es-PE" dirty="0"/>
            </a:br>
            <a:r>
              <a:rPr lang="es-PE" dirty="0"/>
              <a:t>instalaron las </a:t>
            </a:r>
            <a:r>
              <a:rPr lang="es-PE" dirty="0" err="1"/>
              <a:t>libs</a:t>
            </a:r>
            <a:r>
              <a:rPr lang="es-PE" dirty="0"/>
              <a:t>, así: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8C989F-5CC8-47BA-9396-8C8E25F50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50" y="2463730"/>
            <a:ext cx="6604250" cy="43200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EA60CE0-AF80-4CF8-8BE2-C3AFEC68B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724" r="72843" b="7846"/>
          <a:stretch/>
        </p:blipFill>
        <p:spPr>
          <a:xfrm>
            <a:off x="1197959" y="4184113"/>
            <a:ext cx="4128581" cy="1335609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65277764-7983-405F-8536-7DF092AF59E8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131233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6845" y="599821"/>
            <a:ext cx="10515600" cy="5931608"/>
          </a:xfrm>
        </p:spPr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Ya instaladas las </a:t>
            </a:r>
            <a:r>
              <a:rPr lang="es-PE" dirty="0" err="1"/>
              <a:t>libs</a:t>
            </a:r>
            <a:r>
              <a:rPr lang="es-PE" dirty="0"/>
              <a:t>, solo falta ejecutar el servidor y esto lo haremos escribiendo en la misma consola ya abierta el siguiente comando:</a:t>
            </a:r>
          </a:p>
          <a:p>
            <a:pPr marL="0" lvl="0" indent="0">
              <a:buNone/>
            </a:pPr>
            <a:r>
              <a:rPr lang="es-PE" dirty="0"/>
              <a:t>     </a:t>
            </a:r>
            <a:r>
              <a:rPr lang="es-P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npm</a:t>
            </a:r>
            <a:r>
              <a:rPr lang="es-PE" b="1" dirty="0">
                <a:solidFill>
                  <a:srgbClr val="0070C0"/>
                </a:solidFill>
                <a:latin typeface="Consolas" panose="020B0609020204030204" pitchFamily="49" charset="0"/>
              </a:rPr>
              <a:t> run </a:t>
            </a:r>
            <a:r>
              <a:rPr lang="es-P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dev</a:t>
            </a:r>
            <a:endParaRPr lang="es-PE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Y nos debe aparecer un texto así </a:t>
            </a:r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0" lvl="0" indent="0">
              <a:buNone/>
            </a:pP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r>
              <a:rPr lang="es-PE" b="1" dirty="0">
                <a:solidFill>
                  <a:srgbClr val="FF0000"/>
                </a:solidFill>
              </a:rPr>
              <a:t>Nota: </a:t>
            </a:r>
            <a:r>
              <a:rPr lang="es-PE" b="1" dirty="0"/>
              <a:t>La Base de datos no se instala ni se modifica, ya que está alojada en un servidor gratuito.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980D45-6701-4579-9D54-7A1240FA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50" y="1992477"/>
            <a:ext cx="7452049" cy="3440578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id="{A88EF0F3-84A5-4B4A-9D56-C8E9080DD201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21205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6845" y="599821"/>
            <a:ext cx="10515600" cy="5079412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Ya Solo debemos ingresar en nuestro navegador al </a:t>
            </a:r>
            <a:r>
              <a:rPr lang="es-PE" dirty="0">
                <a:solidFill>
                  <a:srgbClr val="0070C0"/>
                </a:solidFill>
                <a:latin typeface="Consolas" panose="020B0609020204030204" pitchFamily="49" charset="0"/>
              </a:rPr>
              <a:t>localhost:5000/ </a:t>
            </a:r>
          </a:p>
          <a:p>
            <a:pPr marL="0" lvl="0" indent="0">
              <a:buNone/>
            </a:pPr>
            <a:r>
              <a:rPr lang="es-PE" dirty="0"/>
              <a:t>Inicia sesión con:</a:t>
            </a:r>
            <a:br>
              <a:rPr lang="es-PE" dirty="0"/>
            </a:br>
            <a:r>
              <a:rPr lang="es-PE" b="1" dirty="0" err="1">
                <a:latin typeface="Consolas" panose="020B0609020204030204" pitchFamily="49" charset="0"/>
              </a:rPr>
              <a:t>User</a:t>
            </a:r>
            <a:r>
              <a:rPr lang="es-PE" b="1" dirty="0">
                <a:latin typeface="Consolas" panose="020B0609020204030204" pitchFamily="49" charset="0"/>
              </a:rPr>
              <a:t>: </a:t>
            </a:r>
            <a:r>
              <a:rPr lang="es-PE" dirty="0" err="1">
                <a:solidFill>
                  <a:srgbClr val="00B050"/>
                </a:solidFill>
                <a:latin typeface="Consolas" panose="020B0609020204030204" pitchFamily="49" charset="0"/>
              </a:rPr>
              <a:t>morales_docente</a:t>
            </a:r>
            <a:br>
              <a:rPr lang="es-PE" dirty="0">
                <a:latin typeface="Consolas" panose="020B0609020204030204" pitchFamily="49" charset="0"/>
              </a:rPr>
            </a:br>
            <a:r>
              <a:rPr lang="es-PE" b="1" dirty="0" err="1">
                <a:latin typeface="Consolas" panose="020B0609020204030204" pitchFamily="49" charset="0"/>
              </a:rPr>
              <a:t>Password</a:t>
            </a:r>
            <a:r>
              <a:rPr lang="es-PE" b="1" dirty="0">
                <a:latin typeface="Consolas" panose="020B0609020204030204" pitchFamily="49" charset="0"/>
              </a:rPr>
              <a:t>: </a:t>
            </a:r>
            <a:r>
              <a:rPr lang="es-PE" dirty="0">
                <a:solidFill>
                  <a:srgbClr val="00B050"/>
                </a:solidFill>
                <a:latin typeface="Consolas" panose="020B0609020204030204" pitchFamily="49" charset="0"/>
              </a:rPr>
              <a:t>morales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03B003-7304-4C04-9B92-049E727F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45" y="3039118"/>
            <a:ext cx="5074579" cy="34740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00E31C-898B-4270-9EBA-ADF84230A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592" y="3037114"/>
            <a:ext cx="6095999" cy="3428999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A7922431-70AA-479B-A293-4747F1A0F95A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12333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E58082-F3F5-4725-91C1-BBFFC447B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6"/>
          <a:stretch/>
        </p:blipFill>
        <p:spPr>
          <a:xfrm>
            <a:off x="343734" y="943306"/>
            <a:ext cx="11504531" cy="5914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236298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Relaciones de Base de datos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FA8788-3421-4140-998C-139024534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" b="13928"/>
          <a:stretch/>
        </p:blipFill>
        <p:spPr>
          <a:xfrm>
            <a:off x="0" y="1601868"/>
            <a:ext cx="12192000" cy="537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3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508454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PE" b="1" i="1" dirty="0" err="1">
                <a:solidFill>
                  <a:srgbClr val="0070C0"/>
                </a:solidFill>
              </a:rPr>
              <a:t>DataBase</a:t>
            </a:r>
            <a:r>
              <a:rPr lang="es-PE" b="1" i="1" dirty="0">
                <a:solidFill>
                  <a:srgbClr val="0070C0"/>
                </a:solidFill>
              </a:rPr>
              <a:t> = </a:t>
            </a:r>
            <a:r>
              <a:rPr lang="es-PE" i="1" dirty="0">
                <a:solidFill>
                  <a:srgbClr val="0070C0"/>
                </a:solidFill>
              </a:rPr>
              <a:t>"b6hziqljw9smv3obfjhs"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Host = </a:t>
            </a:r>
            <a:r>
              <a:rPr lang="es-PE" i="1" dirty="0">
                <a:solidFill>
                  <a:srgbClr val="0070C0"/>
                </a:solidFill>
              </a:rPr>
              <a:t>"b6hziqljw9smv3obfjhs-mysql.services.clever-cloud.com"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Contraseña = </a:t>
            </a:r>
            <a:r>
              <a:rPr lang="es-PE" i="1" dirty="0">
                <a:solidFill>
                  <a:srgbClr val="0070C0"/>
                </a:solidFill>
              </a:rPr>
              <a:t>"5duWivMKnEn48Nr9axMq"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Puerto = </a:t>
            </a:r>
            <a:r>
              <a:rPr lang="es-PE" i="1" dirty="0">
                <a:solidFill>
                  <a:srgbClr val="0070C0"/>
                </a:solidFill>
              </a:rPr>
              <a:t>"3306"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Usuario = </a:t>
            </a:r>
            <a:r>
              <a:rPr lang="es-PE" i="1" dirty="0">
                <a:solidFill>
                  <a:srgbClr val="0070C0"/>
                </a:solidFill>
              </a:rPr>
              <a:t>"ulyugioq1g443gfp"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Versión = </a:t>
            </a:r>
            <a:r>
              <a:rPr lang="es-PE" i="1" dirty="0">
                <a:solidFill>
                  <a:srgbClr val="0070C0"/>
                </a:solidFill>
              </a:rPr>
              <a:t>"8.0“</a:t>
            </a:r>
          </a:p>
          <a:p>
            <a:pPr mar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URI = </a:t>
            </a:r>
            <a:r>
              <a:rPr lang="es-PE" i="1" dirty="0">
                <a:solidFill>
                  <a:srgbClr val="0070C0"/>
                </a:solidFill>
              </a:rPr>
              <a:t>"</a:t>
            </a:r>
            <a:r>
              <a:rPr lang="es-PE" i="1" dirty="0" err="1">
                <a:solidFill>
                  <a:srgbClr val="0070C0"/>
                </a:solidFill>
              </a:rPr>
              <a:t>mysql</a:t>
            </a:r>
            <a:r>
              <a:rPr lang="es-PE" i="1" dirty="0">
                <a:solidFill>
                  <a:srgbClr val="0070C0"/>
                </a:solidFill>
              </a:rPr>
              <a:t>://ulyugioq1g443gfp:5duWivMKnEn48Nr9axMq@b6hziqljw9smv3obfjhs-mysql.services.clever-cloud.com:3306/b6hziqljw9smv3obfjhs"</a:t>
            </a:r>
          </a:p>
          <a:p>
            <a:pPr marL="514350" lvl="0" indent="-514350">
              <a:buFont typeface="+mj-lt"/>
              <a:buAutoNum type="arabicPeriod"/>
            </a:pP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Datos de conexión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A49B4330-1A38-4DD1-B47F-191E4C5AAC01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143113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exam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8557E4B-5E53-44B4-BC56-82F4D5C70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99" r="14565" b="63166"/>
          <a:stretch/>
        </p:blipFill>
        <p:spPr>
          <a:xfrm>
            <a:off x="68740" y="2044248"/>
            <a:ext cx="12119671" cy="28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7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exam_user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9AA7B0-D8A6-43AA-AE57-C40F3EBB6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80" b="32502"/>
          <a:stretch/>
        </p:blipFill>
        <p:spPr>
          <a:xfrm>
            <a:off x="442833" y="1189020"/>
            <a:ext cx="11086075" cy="56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2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C039A9-FCA2-4CF5-8556-EB7DD6CD6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14"/>
          <a:stretch/>
        </p:blipFill>
        <p:spPr>
          <a:xfrm>
            <a:off x="0" y="1283907"/>
            <a:ext cx="12192000" cy="55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8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question_category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EA6730-C581-4725-9889-945678545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920" b="72540"/>
          <a:stretch/>
        </p:blipFill>
        <p:spPr>
          <a:xfrm>
            <a:off x="2202569" y="2456075"/>
            <a:ext cx="8092411" cy="379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89913" y="3080383"/>
            <a:ext cx="10515600" cy="33183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PE" sz="3200" b="1" dirty="0"/>
              <a:t>Software:</a:t>
            </a:r>
          </a:p>
          <a:p>
            <a:pPr lvl="0"/>
            <a:r>
              <a:rPr lang="es-PE" dirty="0"/>
              <a:t>Visual Studio </a:t>
            </a:r>
            <a:r>
              <a:rPr lang="es-PE" dirty="0" err="1"/>
              <a:t>Code</a:t>
            </a:r>
            <a:endParaRPr lang="es-PE" sz="1400" dirty="0"/>
          </a:p>
          <a:p>
            <a:r>
              <a:rPr lang="es-PE" dirty="0" err="1"/>
              <a:t>Node</a:t>
            </a:r>
            <a:r>
              <a:rPr lang="es-PE" dirty="0"/>
              <a:t> JS</a:t>
            </a:r>
            <a:endParaRPr lang="es-PE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68740" y="816630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Requerimientos del la aplicación web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1DCD285-3120-4702-B687-E6DC00C11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82" y="4863660"/>
            <a:ext cx="4696408" cy="12656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83A769-9A9A-4A64-ACA7-47BD0B94A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23" y="2432421"/>
            <a:ext cx="3847322" cy="2164119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</p:spTree>
    <p:extLst>
      <p:ext uri="{BB962C8B-B14F-4D97-AF65-F5344CB8AC3E}">
        <p14:creationId xmlns:p14="http://schemas.microsoft.com/office/powerpoint/2010/main" val="212088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question_level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5D416-098F-4572-82D7-CDD606D94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672" b="72341"/>
          <a:stretch/>
        </p:blipFill>
        <p:spPr>
          <a:xfrm>
            <a:off x="2890038" y="2369308"/>
            <a:ext cx="5940114" cy="297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3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question_type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CD7448-DF08-4C17-965D-F8B4033E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68" b="70444"/>
          <a:stretch/>
        </p:blipFill>
        <p:spPr>
          <a:xfrm>
            <a:off x="2870015" y="2536169"/>
            <a:ext cx="6214958" cy="297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4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sessions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5B7A38-75DD-431C-B3AE-B32603A98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28" b="69944"/>
          <a:stretch/>
        </p:blipFill>
        <p:spPr>
          <a:xfrm>
            <a:off x="0" y="2189221"/>
            <a:ext cx="12246005" cy="3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7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user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38839D-AF85-4EB9-9044-9DF375E06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55" b="15528"/>
          <a:stretch/>
        </p:blipFill>
        <p:spPr>
          <a:xfrm>
            <a:off x="911062" y="1032565"/>
            <a:ext cx="10369875" cy="58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59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user_faculty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E80F71-1E06-4CC5-A9A3-90E2D68E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50" b="73040"/>
          <a:stretch/>
        </p:blipFill>
        <p:spPr>
          <a:xfrm>
            <a:off x="2104024" y="2275866"/>
            <a:ext cx="7763693" cy="31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2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user_type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3F62E8-5759-4685-854F-5A6C0B665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42" b="73539"/>
          <a:stretch/>
        </p:blipFill>
        <p:spPr>
          <a:xfrm>
            <a:off x="2556315" y="2355959"/>
            <a:ext cx="6978403" cy="301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2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53457" y="1626189"/>
            <a:ext cx="10515600" cy="5079412"/>
          </a:xfrm>
        </p:spPr>
        <p:txBody>
          <a:bodyPr>
            <a:normAutofit lnSpcReduction="1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b="1" dirty="0"/>
              <a:t>Código fuente: </a:t>
            </a:r>
            <a:br>
              <a:rPr lang="es-PE" dirty="0"/>
            </a:br>
            <a:br>
              <a:rPr lang="es-PE" dirty="0"/>
            </a:br>
            <a:r>
              <a:rPr lang="es-PE" dirty="0"/>
              <a:t>Se encuentra en el zip del Drive o en el siguiente link</a:t>
            </a:r>
            <a:br>
              <a:rPr lang="es-PE" dirty="0"/>
            </a:br>
            <a:br>
              <a:rPr lang="es-PE" dirty="0"/>
            </a:br>
            <a:r>
              <a:rPr lang="es-PE" sz="2400" dirty="0">
                <a:hlinkClick r:id="rId3"/>
              </a:rPr>
              <a:t>https://github.com/SebastianEPH/Askme_SystemsTheory</a:t>
            </a:r>
            <a:br>
              <a:rPr lang="es-PE" sz="2400" dirty="0"/>
            </a:br>
            <a:endParaRPr lang="es-PE" sz="2400" b="1" dirty="0"/>
          </a:p>
          <a:p>
            <a:pPr marL="514350" lvl="0" indent="-514350">
              <a:buFont typeface="+mj-lt"/>
              <a:buAutoNum type="arabicPeriod"/>
            </a:pPr>
            <a:r>
              <a:rPr lang="es-PE" sz="2400" b="1" dirty="0"/>
              <a:t>Web desplegada:</a:t>
            </a:r>
            <a:br>
              <a:rPr lang="es-PE" sz="2400" dirty="0"/>
            </a:br>
            <a:br>
              <a:rPr lang="es-PE" sz="2400" dirty="0"/>
            </a:br>
            <a:r>
              <a:rPr lang="es-PE" sz="2400" dirty="0">
                <a:hlinkClick r:id="rId4"/>
              </a:rPr>
              <a:t>https://aksme.herokuapp.com/</a:t>
            </a:r>
            <a:endParaRPr lang="es-PE" sz="2400" dirty="0"/>
          </a:p>
          <a:p>
            <a:pPr marL="514350" lvl="0" indent="-514350">
              <a:buFont typeface="+mj-lt"/>
              <a:buAutoNum type="arabicPeriod"/>
            </a:pPr>
            <a:endParaRPr lang="es-PE" sz="2400" u="sng" dirty="0"/>
          </a:p>
          <a:p>
            <a:pPr marL="514350" lvl="0" indent="-514350">
              <a:buFont typeface="+mj-lt"/>
              <a:buAutoNum type="arabicPeriod"/>
            </a:pPr>
            <a:endParaRPr lang="es-PE" sz="2400" dirty="0"/>
          </a:p>
          <a:p>
            <a:pPr marL="0" lvl="0" indent="0">
              <a:buNone/>
            </a:pPr>
            <a:br>
              <a:rPr lang="es-PE" dirty="0"/>
            </a:b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42CFFBB-4418-487E-A087-F9DA5AFDC167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sz="24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946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Vamos al siguiente URL : </a:t>
            </a:r>
            <a:r>
              <a:rPr lang="es-PE" b="1" i="1" dirty="0">
                <a:solidFill>
                  <a:srgbClr val="0070C0"/>
                </a:solidFill>
              </a:rPr>
              <a:t>https://nodejs.org/</a:t>
            </a:r>
            <a:endParaRPr lang="es-PE" dirty="0"/>
          </a:p>
          <a:p>
            <a:pPr marL="514350" lvl="0" indent="-514350">
              <a:buFont typeface="+mj-lt"/>
              <a:buAutoNum type="arabicPeriod"/>
            </a:pPr>
            <a:r>
              <a:rPr lang="es-PE" dirty="0"/>
              <a:t>Y buscamos la versión más actual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Instalación de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NodeJS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029B4B-BB75-4F7B-89D2-4839FDD7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386" y="2569029"/>
            <a:ext cx="4397228" cy="3548905"/>
          </a:xfrm>
          <a:prstGeom prst="rect">
            <a:avLst/>
          </a:prstGeom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E3F3E4B7-727A-417C-B476-1EDFC67E0E1B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10917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49605" y="662025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Descargamos el programa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Instalamos el programa , como un software normal, no necesita activar ni desactivar ítems </a:t>
            </a:r>
            <a:r>
              <a:rPr lang="es-PE" sz="1800" i="1" dirty="0"/>
              <a:t>(En el proceso quizás vea ventanas de consola ejecutándose, lo cual es normal)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7DFF35-2707-4CBC-A39E-2B1DCFEC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595" y="1281936"/>
            <a:ext cx="2098027" cy="9523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6DE1DA-AE3B-464B-850C-FAC71D53E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10" y="3579054"/>
            <a:ext cx="2902598" cy="22705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3328B96-0DFE-4E2C-84E7-C26404E05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013" y="3586173"/>
            <a:ext cx="2879190" cy="22705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E98A770-8ACD-48D6-B6C3-319F82014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031" y="3593290"/>
            <a:ext cx="2879190" cy="2256345"/>
          </a:xfrm>
          <a:prstGeom prst="rect">
            <a:avLst/>
          </a:prstGeom>
        </p:spPr>
      </p:pic>
      <p:sp>
        <p:nvSpPr>
          <p:cNvPr id="8" name="Title 12">
            <a:extLst>
              <a:ext uri="{FF2B5EF4-FFF2-40B4-BE49-F238E27FC236}">
                <a16:creationId xmlns:a16="http://schemas.microsoft.com/office/drawing/2014/main" id="{3603BC6C-B4CE-4DC0-B14A-5D9D4DFB5650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356081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49605" y="662025"/>
            <a:ext cx="10515600" cy="6242628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Para verificar si la instalación de </a:t>
            </a:r>
            <a:r>
              <a:rPr lang="es-PE" dirty="0" err="1"/>
              <a:t>NodeJs</a:t>
            </a:r>
            <a:r>
              <a:rPr lang="es-PE" dirty="0"/>
              <a:t> se instaló con éxito, tenemos que abrir la consola de Windows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Y dentro escribiremos: </a:t>
            </a:r>
            <a:br>
              <a:rPr lang="es-PE" dirty="0"/>
            </a:br>
            <a:r>
              <a:rPr lang="es-PE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–versión</a:t>
            </a:r>
            <a:br>
              <a:rPr lang="es-PE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</a:br>
            <a:endParaRPr lang="es-PE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Y Si nos retorno la versión </a:t>
            </a:r>
            <a:br>
              <a:rPr lang="es-PE" dirty="0"/>
            </a:br>
            <a:r>
              <a:rPr lang="es-PE" dirty="0"/>
              <a:t>entonces fue instalado </a:t>
            </a:r>
            <a:br>
              <a:rPr lang="es-PE" dirty="0"/>
            </a:br>
            <a:r>
              <a:rPr lang="es-PE" dirty="0"/>
              <a:t>correctamente</a:t>
            </a:r>
            <a:br>
              <a:rPr lang="es-PE" dirty="0"/>
            </a:br>
            <a:endParaRPr lang="es-PE" b="1" i="1" dirty="0">
              <a:solidFill>
                <a:srgbClr val="0070C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B2A894-A1A9-48C3-8799-61F85336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06" y="1577903"/>
            <a:ext cx="4009344" cy="18510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247611B-0E32-4712-B15A-2CA0BCE13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88" y="3645159"/>
            <a:ext cx="6405438" cy="2957363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DB0BF077-B89F-46C7-8E92-5CDD3898215A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55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Vamos al siguiente URL : </a:t>
            </a:r>
            <a:r>
              <a:rPr lang="es-PE" b="1" i="1" dirty="0">
                <a:solidFill>
                  <a:srgbClr val="0070C0"/>
                </a:solidFill>
              </a:rPr>
              <a:t>https://code.visualstudio.com/download</a:t>
            </a:r>
            <a:endParaRPr lang="es-PE" dirty="0"/>
          </a:p>
          <a:p>
            <a:pPr marL="514350" lvl="0" indent="-514350">
              <a:buFont typeface="+mj-lt"/>
              <a:buAutoNum type="arabicPeriod"/>
            </a:pPr>
            <a:r>
              <a:rPr lang="es-PE" dirty="0"/>
              <a:t>Y buscamos la versión </a:t>
            </a:r>
            <a:r>
              <a:rPr lang="es-PE" b="1" i="1" dirty="0">
                <a:solidFill>
                  <a:srgbClr val="0070C0"/>
                </a:solidFill>
              </a:rPr>
              <a:t>`</a:t>
            </a:r>
            <a:r>
              <a:rPr lang="es-PE" b="1" i="1" dirty="0" err="1">
                <a:solidFill>
                  <a:srgbClr val="0070C0"/>
                </a:solidFill>
              </a:rPr>
              <a:t>System</a:t>
            </a:r>
            <a:r>
              <a:rPr lang="es-PE" b="1" i="1" dirty="0">
                <a:solidFill>
                  <a:srgbClr val="0070C0"/>
                </a:solidFill>
              </a:rPr>
              <a:t> </a:t>
            </a:r>
            <a:r>
              <a:rPr lang="es-PE" b="1" i="1" dirty="0" err="1">
                <a:solidFill>
                  <a:srgbClr val="0070C0"/>
                </a:solidFill>
              </a:rPr>
              <a:t>Installer</a:t>
            </a:r>
            <a:r>
              <a:rPr lang="es-PE" b="1" i="1" dirty="0">
                <a:solidFill>
                  <a:srgbClr val="0070C0"/>
                </a:solidFill>
              </a:rPr>
              <a:t>`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Instalación de Visual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Code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7825AD-C113-4E41-8953-8778C69B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711" y="3190381"/>
            <a:ext cx="3471862" cy="3233737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A49B4330-1A38-4DD1-B47F-191E4C5AAC01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338183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724228"/>
            <a:ext cx="10515600" cy="5589485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Descargamos el Editor de Texto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Solo damos en siguiente, siguiente, hasta que se finalice la instalación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2EE506-0276-49E6-87E9-DAA7E2E0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88" y="1360284"/>
            <a:ext cx="2732509" cy="12403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C971FE-6608-419D-A0BD-A1EFE1E3C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52" y="4153120"/>
            <a:ext cx="2486316" cy="1926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7A57B6E-8337-4C74-BACB-D0CC16BEA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305" y="4147650"/>
            <a:ext cx="2486316" cy="19321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D06598C-ACF9-4D0C-8456-3530021EB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257" y="4124746"/>
            <a:ext cx="2486316" cy="194054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26A92CD-EE7E-4E32-9101-9B59BB8DB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7658" y="4124746"/>
            <a:ext cx="2501955" cy="1940540"/>
          </a:xfrm>
          <a:prstGeom prst="rect">
            <a:avLst/>
          </a:prstGeom>
        </p:spPr>
      </p:pic>
      <p:sp>
        <p:nvSpPr>
          <p:cNvPr id="11" name="Title 12">
            <a:extLst>
              <a:ext uri="{FF2B5EF4-FFF2-40B4-BE49-F238E27FC236}">
                <a16:creationId xmlns:a16="http://schemas.microsoft.com/office/drawing/2014/main" id="{98EE5608-4B8C-4440-B559-AD9185529479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4508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Al descargar y descomprimir  el *.ZIP nos quedarán los siguientes archivos.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Ejecutar aplicación WEB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254B4D-AF5C-4930-958F-2BC6C7621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54" y="2437716"/>
            <a:ext cx="7419683" cy="3624086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5EABE8FE-725B-468E-8A9B-92471FDF04FF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387825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6845" y="599821"/>
            <a:ext cx="10515600" cy="5079412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Nos dirigimos a la barra de búsqueda</a:t>
            </a:r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Eliminamos el texto y escribimos CMD y damos ENTER.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Esto hará que se abra una consola, pero estará situada en la misma ruta de nuestra WEB, así..</a:t>
            </a:r>
          </a:p>
          <a:p>
            <a:pPr marL="0" lvl="0" indent="0">
              <a:buNone/>
            </a:pP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0B0F6F-1C10-4DDF-88CF-0A0756E9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45" y="1294717"/>
            <a:ext cx="4931909" cy="8153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38169E9-FCE1-4FC8-891B-D0A260EF0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344" y="2654721"/>
            <a:ext cx="4931910" cy="12063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9E8DD9-1243-4725-82D7-C8DE855B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344" y="4782491"/>
            <a:ext cx="5625699" cy="1678333"/>
          </a:xfrm>
          <a:prstGeom prst="rect">
            <a:avLst/>
          </a:prstGeom>
        </p:spPr>
      </p:pic>
      <p:sp>
        <p:nvSpPr>
          <p:cNvPr id="8" name="Title 12">
            <a:extLst>
              <a:ext uri="{FF2B5EF4-FFF2-40B4-BE49-F238E27FC236}">
                <a16:creationId xmlns:a16="http://schemas.microsoft.com/office/drawing/2014/main" id="{2F55A0D1-DCAC-4622-9360-B11438B88A9A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41518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mark Design Temp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atermark design slides.potx" id="{155DE50B-7050-4C94-A1E2-D1CB6BE7200C}" vid="{CB226315-F714-4862-AA2D-99A0B670FE32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 design slides</Template>
  <TotalTime>1520</TotalTime>
  <Words>847</Words>
  <Application>Microsoft Office PowerPoint</Application>
  <PresentationFormat>Panorámica</PresentationFormat>
  <Paragraphs>140</Paragraphs>
  <Slides>26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[z] Arista Light</vt:lpstr>
      <vt:lpstr>Anklepants</vt:lpstr>
      <vt:lpstr>Century Gothic</vt:lpstr>
      <vt:lpstr>Consolas</vt:lpstr>
      <vt:lpstr>Gabriola</vt:lpstr>
      <vt:lpstr>Intro </vt:lpstr>
      <vt:lpstr>Jellyka CuttyCupcakes</vt:lpstr>
      <vt:lpstr>Times New Roman</vt:lpstr>
      <vt:lpstr>Wingdings</vt:lpstr>
      <vt:lpstr>Watermark Design Template</vt:lpstr>
      <vt:lpstr>Manual de  instalación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probabilisticos</dc:title>
  <dc:creator>Sebastián EPH</dc:creator>
  <cp:lastModifiedBy>Sebastián EPH</cp:lastModifiedBy>
  <cp:revision>79</cp:revision>
  <dcterms:created xsi:type="dcterms:W3CDTF">2020-07-12T22:42:22Z</dcterms:created>
  <dcterms:modified xsi:type="dcterms:W3CDTF">2021-01-18T04:43:37Z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